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PT Sans Narrow"/>
      <p:regular r:id="rId35"/>
      <p:bold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PTSansNarrow-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OpenSans-regular.fntdata"/><Relationship Id="rId14" Type="http://schemas.openxmlformats.org/officeDocument/2006/relationships/slide" Target="slides/slide9.xml"/><Relationship Id="rId36" Type="http://schemas.openxmlformats.org/officeDocument/2006/relationships/font" Target="fonts/PTSansNarrow-bold.fntdata"/><Relationship Id="rId17" Type="http://schemas.openxmlformats.org/officeDocument/2006/relationships/slide" Target="slides/slide12.xml"/><Relationship Id="rId39" Type="http://schemas.openxmlformats.org/officeDocument/2006/relationships/font" Target="fonts/OpenSans-italic.fntdata"/><Relationship Id="rId16" Type="http://schemas.openxmlformats.org/officeDocument/2006/relationships/slide" Target="slides/slide11.xml"/><Relationship Id="rId38" Type="http://schemas.openxmlformats.org/officeDocument/2006/relationships/font" Target="fonts/OpenSans-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cf6cbe46c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cf6cbe46c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cf679717d7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cf679717d7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cf6cbe46c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cf6cbe46c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Drastic difference from when we split it by neighborhoods because the top neighborhood was </a:t>
            </a:r>
            <a:r>
              <a:rPr lang="en">
                <a:solidFill>
                  <a:schemeClr val="dk1"/>
                </a:solidFill>
              </a:rPr>
              <a:t>Dorchester: 15972 reports: Most Common Animal Complaint: 'Pick up Dead Animal' with 7437 complaints. Which is different with the top zipcode witht he most amount of complaints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cf6cbe46c2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cf6cbe46c2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Allows you to interactively click on points within the maps and see all the info pertaining to the incidents that happened in that spot (in the example i clicked on theres 29 incidents and you can toggle between them)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cf679717d7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cf679717d7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cf6cbe46c2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cf6cbe46c2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cf6cbe46c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cf6cbe46c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cf679717d7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cf679717d7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cf679717d7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cf679717d7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cf6cbe46c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cf6cbe46c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cf679717d7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cf679717d7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cf679717d7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cf679717d7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cf679717d7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cf679717d7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cf679717d7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cf679717d7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cf6cbe46c2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cf6cbe46c2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cf679717d7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cf679717d7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cf679717d7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cf679717d7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cf6cbe46c2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cf6cbe46c2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cf6cbe46c2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cf6cbe46c2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cf6cbe46c2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cf6cbe46c2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cf6cbe46c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cf6cbe46c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Surroinding envirment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cf6cbe46c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cf6cbe46c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cf679717d7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cf679717d7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cf679717d7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cf679717d7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cf6cbe46c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cf6cbe46c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cf679717d7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cf679717d7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cf679717d7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cf679717d7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cf6cbe46c2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cf6cbe46c2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arcg.is/1H0ea9" TargetMode="External"/><Relationship Id="rId4" Type="http://schemas.openxmlformats.org/officeDocument/2006/relationships/image" Target="../media/image8.png"/><Relationship Id="rId5"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Final Presentation</a:t>
            </a:r>
            <a:endParaRPr/>
          </a:p>
        </p:txBody>
      </p:sp>
      <p:sp>
        <p:nvSpPr>
          <p:cNvPr id="67" name="Google Shape;67;p13"/>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Team B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63975" y="1905000"/>
            <a:ext cx="8520600" cy="1531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Q3: </a:t>
            </a:r>
            <a:r>
              <a:rPr lang="en"/>
              <a:t>Where are the complaints coming from geographically? Is there any trend to type of animal complaint and area?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idx="1" type="body"/>
          </p:nvPr>
        </p:nvSpPr>
        <p:spPr>
          <a:xfrm>
            <a:off x="0" y="4674125"/>
            <a:ext cx="9144000" cy="360300"/>
          </a:xfrm>
          <a:prstGeom prst="rect">
            <a:avLst/>
          </a:prstGeom>
        </p:spPr>
        <p:txBody>
          <a:bodyPr anchorCtr="0" anchor="t" bIns="91425" lIns="91425" spcFirstLastPara="1" rIns="91425" wrap="square" tIns="91425">
            <a:noAutofit/>
          </a:bodyPr>
          <a:lstStyle/>
          <a:p>
            <a:pPr indent="0" lvl="0" marL="0" rtl="0" algn="ctr">
              <a:spcBef>
                <a:spcPts val="1500"/>
              </a:spcBef>
              <a:spcAft>
                <a:spcPts val="0"/>
              </a:spcAft>
              <a:buNone/>
            </a:pPr>
            <a:r>
              <a:rPr b="1" lang="en" sz="1000">
                <a:solidFill>
                  <a:srgbClr val="000000"/>
                </a:solidFill>
                <a:latin typeface="Times New Roman"/>
                <a:ea typeface="Times New Roman"/>
                <a:cs typeface="Times New Roman"/>
                <a:sym typeface="Times New Roman"/>
              </a:rPr>
              <a:t>Figure 3: </a:t>
            </a:r>
            <a:r>
              <a:rPr lang="en" sz="1000">
                <a:solidFill>
                  <a:srgbClr val="000000"/>
                </a:solidFill>
                <a:latin typeface="Times New Roman"/>
                <a:ea typeface="Times New Roman"/>
                <a:cs typeface="Times New Roman"/>
                <a:sym typeface="Times New Roman"/>
              </a:rPr>
              <a:t>The bar chart of animal complaints by zip code reveals a significant variation ranging from a high of 6,472 in the 01224 area to a low of 3 in the 02446 area.</a:t>
            </a:r>
            <a:endParaRPr b="1" sz="1000">
              <a:solidFill>
                <a:srgbClr val="000000"/>
              </a:solidFill>
              <a:latin typeface="Times New Roman"/>
              <a:ea typeface="Times New Roman"/>
              <a:cs typeface="Times New Roman"/>
              <a:sym typeface="Times New Roman"/>
            </a:endParaRPr>
          </a:p>
          <a:p>
            <a:pPr indent="0" lvl="0" marL="0" rtl="0" algn="l">
              <a:spcBef>
                <a:spcPts val="1500"/>
              </a:spcBef>
              <a:spcAft>
                <a:spcPts val="1200"/>
              </a:spcAft>
              <a:buNone/>
            </a:pPr>
            <a:r>
              <a:t/>
            </a:r>
            <a:endParaRPr sz="1000"/>
          </a:p>
        </p:txBody>
      </p:sp>
      <p:pic>
        <p:nvPicPr>
          <p:cNvPr id="124" name="Google Shape;124;p23"/>
          <p:cNvPicPr preferRelativeResize="0"/>
          <p:nvPr/>
        </p:nvPicPr>
        <p:blipFill>
          <a:blip r:embed="rId3">
            <a:alphaModFix/>
          </a:blip>
          <a:stretch>
            <a:fillRect/>
          </a:stretch>
        </p:blipFill>
        <p:spPr>
          <a:xfrm>
            <a:off x="402888" y="129350"/>
            <a:ext cx="8338237" cy="44907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Top 5 Zip Codes: </a:t>
            </a:r>
            <a:endParaRPr/>
          </a:p>
        </p:txBody>
      </p:sp>
      <p:sp>
        <p:nvSpPr>
          <p:cNvPr id="130" name="Google Shape;130;p2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02124: 6472 reports | Most Common Complaint: 'Pick up Dead Animal' with 2721 complaints.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02130: 5472 reports | Most Common Complaint: 'Pick up Dead Animal' with 2713 complaints.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02125: 5104 reports | Most Common Complaint: 'Pick up Dead Animal' with 2473 complaints.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02135: 4620 reports | Most Common Complaint: 'Pick up Dead Animal' with 2114 complaints.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02128: 4367 reports | Most Common Complaint: 'Pick up Dead Animal' with 1843 complaints.</a:t>
            </a:r>
            <a:endParaRPr>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Interactive maps - </a:t>
            </a:r>
            <a:r>
              <a:rPr lang="en" u="sng">
                <a:solidFill>
                  <a:schemeClr val="hlink"/>
                </a:solidFill>
                <a:hlinkClick r:id="rId3"/>
              </a:rPr>
              <a:t>https://arcg.is/1H0ea9</a:t>
            </a:r>
            <a:endParaRPr/>
          </a:p>
        </p:txBody>
      </p:sp>
      <p:pic>
        <p:nvPicPr>
          <p:cNvPr id="136" name="Google Shape;136;p25"/>
          <p:cNvPicPr preferRelativeResize="0"/>
          <p:nvPr/>
        </p:nvPicPr>
        <p:blipFill>
          <a:blip r:embed="rId4">
            <a:alphaModFix/>
          </a:blip>
          <a:stretch>
            <a:fillRect/>
          </a:stretch>
        </p:blipFill>
        <p:spPr>
          <a:xfrm>
            <a:off x="311700" y="1245675"/>
            <a:ext cx="4928611" cy="3686275"/>
          </a:xfrm>
          <a:prstGeom prst="rect">
            <a:avLst/>
          </a:prstGeom>
          <a:noFill/>
          <a:ln>
            <a:noFill/>
          </a:ln>
        </p:spPr>
      </p:pic>
      <p:pic>
        <p:nvPicPr>
          <p:cNvPr id="137" name="Google Shape;137;p25"/>
          <p:cNvPicPr preferRelativeResize="0"/>
          <p:nvPr/>
        </p:nvPicPr>
        <p:blipFill>
          <a:blip r:embed="rId5">
            <a:alphaModFix/>
          </a:blip>
          <a:stretch>
            <a:fillRect/>
          </a:stretch>
        </p:blipFill>
        <p:spPr>
          <a:xfrm>
            <a:off x="5404536" y="2002450"/>
            <a:ext cx="3598888" cy="2349493"/>
          </a:xfrm>
          <a:prstGeom prst="rect">
            <a:avLst/>
          </a:prstGeom>
          <a:noFill/>
          <a:ln>
            <a:noFill/>
          </a:ln>
        </p:spPr>
      </p:pic>
      <p:sp>
        <p:nvSpPr>
          <p:cNvPr id="138" name="Google Shape;138;p25"/>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Insights for Q3</a:t>
            </a:r>
            <a:endParaRPr/>
          </a:p>
        </p:txBody>
      </p:sp>
      <p:sp>
        <p:nvSpPr>
          <p:cNvPr id="144" name="Google Shape;144;p26"/>
          <p:cNvSpPr txBox="1"/>
          <p:nvPr>
            <p:ph idx="1" type="body"/>
          </p:nvPr>
        </p:nvSpPr>
        <p:spPr>
          <a:xfrm>
            <a:off x="311700" y="1266325"/>
            <a:ext cx="8520600" cy="3774600"/>
          </a:xfrm>
          <a:prstGeom prst="rect">
            <a:avLst/>
          </a:prstGeom>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rgbClr val="212121"/>
              </a:buClr>
              <a:buSzPts val="1800"/>
              <a:buChar char="-"/>
            </a:pPr>
            <a:r>
              <a:rPr b="1" lang="en">
                <a:solidFill>
                  <a:srgbClr val="212121"/>
                </a:solidFill>
              </a:rPr>
              <a:t>High Density Areas</a:t>
            </a:r>
            <a:endParaRPr b="1">
              <a:solidFill>
                <a:srgbClr val="212121"/>
              </a:solidFill>
            </a:endParaRPr>
          </a:p>
          <a:p>
            <a:pPr indent="-336550" lvl="1" marL="914400" rtl="0" algn="l">
              <a:lnSpc>
                <a:spcPct val="115000"/>
              </a:lnSpc>
              <a:spcBef>
                <a:spcPts val="0"/>
              </a:spcBef>
              <a:spcAft>
                <a:spcPts val="0"/>
              </a:spcAft>
              <a:buClr>
                <a:srgbClr val="000000"/>
              </a:buClr>
              <a:buSzPts val="1700"/>
              <a:buChar char="-"/>
            </a:pPr>
            <a:r>
              <a:rPr lang="en" sz="1700">
                <a:solidFill>
                  <a:srgbClr val="000000"/>
                </a:solidFill>
              </a:rPr>
              <a:t>More prone to issues requiring animal control services</a:t>
            </a:r>
            <a:endParaRPr sz="1700">
              <a:solidFill>
                <a:srgbClr val="212121"/>
              </a:solidFill>
            </a:endParaRPr>
          </a:p>
          <a:p>
            <a:pPr indent="-342900" lvl="0" marL="457200" rtl="0" algn="l">
              <a:lnSpc>
                <a:spcPct val="115000"/>
              </a:lnSpc>
              <a:spcBef>
                <a:spcPts val="0"/>
              </a:spcBef>
              <a:spcAft>
                <a:spcPts val="0"/>
              </a:spcAft>
              <a:buClr>
                <a:srgbClr val="212121"/>
              </a:buClr>
              <a:buSzPts val="1800"/>
              <a:buChar char="-"/>
            </a:pPr>
            <a:r>
              <a:rPr b="1" lang="en">
                <a:solidFill>
                  <a:srgbClr val="212121"/>
                </a:solidFill>
              </a:rPr>
              <a:t>Animal Carcasses</a:t>
            </a:r>
            <a:endParaRPr b="1">
              <a:solidFill>
                <a:srgbClr val="212121"/>
              </a:solidFill>
            </a:endParaRPr>
          </a:p>
          <a:p>
            <a:pPr indent="-336550" lvl="1" marL="914400" rtl="0" algn="l">
              <a:lnSpc>
                <a:spcPct val="115000"/>
              </a:lnSpc>
              <a:spcBef>
                <a:spcPts val="0"/>
              </a:spcBef>
              <a:spcAft>
                <a:spcPts val="0"/>
              </a:spcAft>
              <a:buClr>
                <a:srgbClr val="000000"/>
              </a:buClr>
              <a:buSzPts val="1700"/>
              <a:buChar char="-"/>
            </a:pPr>
            <a:r>
              <a:rPr lang="en" sz="1700">
                <a:solidFill>
                  <a:srgbClr val="000000"/>
                </a:solidFill>
              </a:rPr>
              <a:t>Widespread issue requiring city attention</a:t>
            </a:r>
            <a:endParaRPr sz="1700">
              <a:solidFill>
                <a:srgbClr val="212121"/>
              </a:solidFill>
            </a:endParaRPr>
          </a:p>
          <a:p>
            <a:pPr indent="-342900" lvl="0" marL="457200" rtl="0" algn="l">
              <a:lnSpc>
                <a:spcPct val="115000"/>
              </a:lnSpc>
              <a:spcBef>
                <a:spcPts val="0"/>
              </a:spcBef>
              <a:spcAft>
                <a:spcPts val="0"/>
              </a:spcAft>
              <a:buClr>
                <a:srgbClr val="000000"/>
              </a:buClr>
              <a:buSzPts val="1800"/>
              <a:buChar char="-"/>
            </a:pPr>
            <a:r>
              <a:rPr b="1" lang="en">
                <a:solidFill>
                  <a:srgbClr val="000000"/>
                </a:solidFill>
              </a:rPr>
              <a:t>Zip codes with lower frequency of complaints</a:t>
            </a:r>
            <a:endParaRPr b="1">
              <a:solidFill>
                <a:srgbClr val="212121"/>
              </a:solidFill>
            </a:endParaRPr>
          </a:p>
          <a:p>
            <a:pPr indent="-336550" lvl="1" marL="914400" rtl="0" algn="l">
              <a:lnSpc>
                <a:spcPct val="115000"/>
              </a:lnSpc>
              <a:spcBef>
                <a:spcPts val="0"/>
              </a:spcBef>
              <a:spcAft>
                <a:spcPts val="0"/>
              </a:spcAft>
              <a:buClr>
                <a:srgbClr val="000000"/>
              </a:buClr>
              <a:buSzPts val="1700"/>
              <a:buChar char="-"/>
            </a:pPr>
            <a:r>
              <a:rPr lang="en" sz="1700">
                <a:solidFill>
                  <a:srgbClr val="000000"/>
                </a:solidFill>
              </a:rPr>
              <a:t>Lower population of animals, better animal control measures, or fewer residents reporting in those areas</a:t>
            </a:r>
            <a:endParaRPr sz="1700">
              <a:solidFill>
                <a:srgbClr val="21212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Recommendations for Q3</a:t>
            </a:r>
            <a:endParaRPr/>
          </a:p>
        </p:txBody>
      </p:sp>
      <p:sp>
        <p:nvSpPr>
          <p:cNvPr id="150" name="Google Shape;150;p2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212121"/>
              </a:buClr>
              <a:buSzPts val="1800"/>
              <a:buChar char="-"/>
            </a:pPr>
            <a:r>
              <a:rPr b="1" lang="en">
                <a:solidFill>
                  <a:srgbClr val="212121"/>
                </a:solidFill>
              </a:rPr>
              <a:t>Resource Allocation</a:t>
            </a:r>
            <a:endParaRPr b="1">
              <a:solidFill>
                <a:srgbClr val="212121"/>
              </a:solidFill>
            </a:endParaRPr>
          </a:p>
          <a:p>
            <a:pPr indent="-336550" lvl="1" marL="914400" rtl="0" algn="l">
              <a:spcBef>
                <a:spcPts val="0"/>
              </a:spcBef>
              <a:spcAft>
                <a:spcPts val="0"/>
              </a:spcAft>
              <a:buClr>
                <a:srgbClr val="212121"/>
              </a:buClr>
              <a:buSzPts val="1700"/>
              <a:buChar char="-"/>
            </a:pPr>
            <a:r>
              <a:rPr lang="en" sz="1700">
                <a:solidFill>
                  <a:srgbClr val="212121"/>
                </a:solidFill>
              </a:rPr>
              <a:t>Allocate more resources, such as animal control officers and cleanup crews, to zip codes with more complaints</a:t>
            </a:r>
            <a:endParaRPr sz="1700">
              <a:solidFill>
                <a:srgbClr val="212121"/>
              </a:solidFill>
            </a:endParaRPr>
          </a:p>
          <a:p>
            <a:pPr indent="-342900" lvl="0" marL="457200" rtl="0" algn="l">
              <a:spcBef>
                <a:spcPts val="0"/>
              </a:spcBef>
              <a:spcAft>
                <a:spcPts val="0"/>
              </a:spcAft>
              <a:buClr>
                <a:srgbClr val="212121"/>
              </a:buClr>
              <a:buSzPts val="1800"/>
              <a:buChar char="-"/>
            </a:pPr>
            <a:r>
              <a:rPr b="1" lang="en">
                <a:solidFill>
                  <a:srgbClr val="212121"/>
                </a:solidFill>
              </a:rPr>
              <a:t>Public Awareness</a:t>
            </a:r>
            <a:endParaRPr b="1">
              <a:solidFill>
                <a:srgbClr val="212121"/>
              </a:solidFill>
            </a:endParaRPr>
          </a:p>
          <a:p>
            <a:pPr indent="-336550" lvl="1" marL="914400" rtl="0" algn="l">
              <a:spcBef>
                <a:spcPts val="0"/>
              </a:spcBef>
              <a:spcAft>
                <a:spcPts val="0"/>
              </a:spcAft>
              <a:buClr>
                <a:srgbClr val="212121"/>
              </a:buClr>
              <a:buSzPts val="1700"/>
              <a:buChar char="-"/>
            </a:pPr>
            <a:r>
              <a:rPr lang="en" sz="1700">
                <a:solidFill>
                  <a:srgbClr val="212121"/>
                </a:solidFill>
              </a:rPr>
              <a:t>Inform the public about responsible pet ownership, road safety to prevent animal accidents, and the importance of reporting dead animals</a:t>
            </a:r>
            <a:endParaRPr sz="1700">
              <a:solidFill>
                <a:srgbClr val="212121"/>
              </a:solidFill>
            </a:endParaRPr>
          </a:p>
          <a:p>
            <a:pPr indent="-342900" lvl="0" marL="457200" rtl="0" algn="l">
              <a:spcBef>
                <a:spcPts val="0"/>
              </a:spcBef>
              <a:spcAft>
                <a:spcPts val="0"/>
              </a:spcAft>
              <a:buClr>
                <a:srgbClr val="212121"/>
              </a:buClr>
              <a:buSzPts val="1800"/>
              <a:buChar char="-"/>
            </a:pPr>
            <a:r>
              <a:rPr b="1" lang="en">
                <a:solidFill>
                  <a:srgbClr val="212121"/>
                </a:solidFill>
              </a:rPr>
              <a:t>Investigate Underlying Issues</a:t>
            </a:r>
            <a:endParaRPr b="1">
              <a:solidFill>
                <a:srgbClr val="212121"/>
              </a:solidFill>
            </a:endParaRPr>
          </a:p>
          <a:p>
            <a:pPr indent="-336550" lvl="1" marL="914400" rtl="0" algn="l">
              <a:spcBef>
                <a:spcPts val="0"/>
              </a:spcBef>
              <a:spcAft>
                <a:spcPts val="0"/>
              </a:spcAft>
              <a:buClr>
                <a:srgbClr val="212121"/>
              </a:buClr>
              <a:buSzPts val="1700"/>
              <a:buChar char="-"/>
            </a:pPr>
            <a:r>
              <a:rPr lang="en" sz="1700">
                <a:solidFill>
                  <a:srgbClr val="212121"/>
                </a:solidFill>
              </a:rPr>
              <a:t>High traffic, proximity to natural habitats, or other factors?</a:t>
            </a:r>
            <a:endParaRPr b="1" sz="1700">
              <a:solidFill>
                <a:srgbClr val="21212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type="title"/>
          </p:nvPr>
        </p:nvSpPr>
        <p:spPr>
          <a:xfrm>
            <a:off x="363975" y="1905000"/>
            <a:ext cx="8520600" cy="133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Q4: </a:t>
            </a:r>
            <a:r>
              <a:rPr lang="en"/>
              <a:t>How do other factors such as season impact the nature of the complaints?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idx="1" type="body"/>
          </p:nvPr>
        </p:nvSpPr>
        <p:spPr>
          <a:xfrm>
            <a:off x="0" y="4564275"/>
            <a:ext cx="9144000" cy="496800"/>
          </a:xfrm>
          <a:prstGeom prst="rect">
            <a:avLst/>
          </a:prstGeom>
        </p:spPr>
        <p:txBody>
          <a:bodyPr anchorCtr="0" anchor="t" bIns="91425" lIns="91425" spcFirstLastPara="1" rIns="91425" wrap="square" tIns="91425">
            <a:noAutofit/>
          </a:bodyPr>
          <a:lstStyle/>
          <a:p>
            <a:pPr indent="0" lvl="0" marL="0" rtl="0" algn="ctr">
              <a:lnSpc>
                <a:spcPct val="95000"/>
              </a:lnSpc>
              <a:spcBef>
                <a:spcPts val="1500"/>
              </a:spcBef>
              <a:spcAft>
                <a:spcPts val="0"/>
              </a:spcAft>
              <a:buSzPts val="275"/>
              <a:buNone/>
            </a:pPr>
            <a:r>
              <a:rPr b="1" lang="en" sz="1200">
                <a:solidFill>
                  <a:srgbClr val="000000"/>
                </a:solidFill>
              </a:rPr>
              <a:t>Figure 4: </a:t>
            </a:r>
            <a:r>
              <a:rPr lang="en" sz="1200">
                <a:solidFill>
                  <a:srgbClr val="000000"/>
                </a:solidFill>
              </a:rPr>
              <a:t>Seasonal variation in counts from 2013 to 2023, with spring consistently having the lowest counts and summer showing the highest, indicating a possible correlation between seasonality and the recorded metric.</a:t>
            </a:r>
            <a:endParaRPr b="1" sz="1200">
              <a:solidFill>
                <a:srgbClr val="000000"/>
              </a:solidFill>
            </a:endParaRPr>
          </a:p>
          <a:p>
            <a:pPr indent="0" lvl="0" marL="0" rtl="0" algn="l">
              <a:lnSpc>
                <a:spcPct val="95000"/>
              </a:lnSpc>
              <a:spcBef>
                <a:spcPts val="1500"/>
              </a:spcBef>
              <a:spcAft>
                <a:spcPts val="1200"/>
              </a:spcAft>
              <a:buSzPts val="275"/>
              <a:buNone/>
            </a:pPr>
            <a:r>
              <a:t/>
            </a:r>
            <a:endParaRPr sz="1200"/>
          </a:p>
        </p:txBody>
      </p:sp>
      <p:pic>
        <p:nvPicPr>
          <p:cNvPr id="161" name="Google Shape;161;p29"/>
          <p:cNvPicPr preferRelativeResize="0"/>
          <p:nvPr/>
        </p:nvPicPr>
        <p:blipFill rotWithShape="1">
          <a:blip r:embed="rId3">
            <a:alphaModFix/>
          </a:blip>
          <a:srcRect b="1127" l="0" r="0" t="0"/>
          <a:stretch/>
        </p:blipFill>
        <p:spPr>
          <a:xfrm>
            <a:off x="592975" y="71275"/>
            <a:ext cx="7958055" cy="44929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Insights for Q4</a:t>
            </a:r>
            <a:endParaRPr/>
          </a:p>
        </p:txBody>
      </p:sp>
      <p:sp>
        <p:nvSpPr>
          <p:cNvPr id="167" name="Google Shape;167;p3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1500"/>
              </a:spcBef>
              <a:spcAft>
                <a:spcPts val="0"/>
              </a:spcAft>
              <a:buClr>
                <a:srgbClr val="000000"/>
              </a:buClr>
              <a:buSzPts val="1800"/>
              <a:buChar char="-"/>
            </a:pPr>
            <a:r>
              <a:rPr b="1" lang="en">
                <a:solidFill>
                  <a:srgbClr val="000000"/>
                </a:solidFill>
              </a:rPr>
              <a:t>Peak during Summer</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Higher activity levels for both humans and animals</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Lower number of complaints in Spring</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Animals coming out of hibernation or less human outdoor activity in the early part of the season</a:t>
            </a:r>
            <a:endParaRPr sz="1700">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Breeding season in Spring or early Summer</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Visibility and accessibility in colder months</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Snow and ice in winter might obscure carcasses</a:t>
            </a:r>
            <a:endParaRPr sz="1700">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Difficult for residents to access areas where they might encounter animal issues</a:t>
            </a:r>
            <a:endParaRPr b="1" sz="1700">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Recommendations for Q4</a:t>
            </a:r>
            <a:endParaRPr/>
          </a:p>
        </p:txBody>
      </p:sp>
      <p:sp>
        <p:nvSpPr>
          <p:cNvPr id="173" name="Google Shape;173;p31"/>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212121"/>
              </a:buClr>
              <a:buSzPts val="1800"/>
              <a:buChar char="-"/>
            </a:pPr>
            <a:r>
              <a:rPr b="1" lang="en">
                <a:solidFill>
                  <a:srgbClr val="212121"/>
                </a:solidFill>
              </a:rPr>
              <a:t>Preventative measures</a:t>
            </a:r>
            <a:endParaRPr b="1">
              <a:solidFill>
                <a:srgbClr val="212121"/>
              </a:solidFill>
            </a:endParaRPr>
          </a:p>
          <a:p>
            <a:pPr indent="-336550" lvl="1" marL="914400" rtl="0" algn="l">
              <a:spcBef>
                <a:spcPts val="0"/>
              </a:spcBef>
              <a:spcAft>
                <a:spcPts val="0"/>
              </a:spcAft>
              <a:buClr>
                <a:srgbClr val="212121"/>
              </a:buClr>
              <a:buSzPts val="1700"/>
              <a:buChar char="-"/>
            </a:pPr>
            <a:r>
              <a:rPr lang="en" sz="1700">
                <a:solidFill>
                  <a:srgbClr val="212121"/>
                </a:solidFill>
              </a:rPr>
              <a:t>Plan ahead for summer surges in complaints</a:t>
            </a:r>
            <a:endParaRPr sz="1700">
              <a:solidFill>
                <a:srgbClr val="212121"/>
              </a:solidFill>
            </a:endParaRPr>
          </a:p>
          <a:p>
            <a:pPr indent="-336550" lvl="1" marL="914400" rtl="0" algn="l">
              <a:spcBef>
                <a:spcPts val="0"/>
              </a:spcBef>
              <a:spcAft>
                <a:spcPts val="0"/>
              </a:spcAft>
              <a:buClr>
                <a:srgbClr val="212121"/>
              </a:buClr>
              <a:buSzPts val="1700"/>
              <a:buChar char="-"/>
            </a:pPr>
            <a:r>
              <a:rPr lang="en" sz="1700">
                <a:solidFill>
                  <a:srgbClr val="212121"/>
                </a:solidFill>
              </a:rPr>
              <a:t>More animal control staff during this season</a:t>
            </a:r>
            <a:endParaRPr sz="1700">
              <a:solidFill>
                <a:srgbClr val="212121"/>
              </a:solidFill>
            </a:endParaRPr>
          </a:p>
          <a:p>
            <a:pPr indent="-342900" lvl="0" marL="457200" rtl="0" algn="l">
              <a:spcBef>
                <a:spcPts val="0"/>
              </a:spcBef>
              <a:spcAft>
                <a:spcPts val="0"/>
              </a:spcAft>
              <a:buClr>
                <a:srgbClr val="212121"/>
              </a:buClr>
              <a:buSzPts val="1800"/>
              <a:buChar char="-"/>
            </a:pPr>
            <a:r>
              <a:rPr b="1" lang="en">
                <a:solidFill>
                  <a:srgbClr val="212121"/>
                </a:solidFill>
              </a:rPr>
              <a:t>Season-specific educational campaigns</a:t>
            </a:r>
            <a:endParaRPr b="1">
              <a:solidFill>
                <a:srgbClr val="212121"/>
              </a:solidFill>
            </a:endParaRPr>
          </a:p>
          <a:p>
            <a:pPr indent="-336550" lvl="1" marL="914400" rtl="0" algn="l">
              <a:spcBef>
                <a:spcPts val="0"/>
              </a:spcBef>
              <a:spcAft>
                <a:spcPts val="0"/>
              </a:spcAft>
              <a:buClr>
                <a:srgbClr val="212121"/>
              </a:buClr>
              <a:buSzPts val="1700"/>
              <a:buChar char="-"/>
            </a:pPr>
            <a:r>
              <a:rPr lang="en" sz="1700">
                <a:solidFill>
                  <a:srgbClr val="212121"/>
                </a:solidFill>
              </a:rPr>
              <a:t>Educate the public on how to handle animal encounters and when to report them</a:t>
            </a:r>
            <a:endParaRPr sz="1700">
              <a:solidFill>
                <a:srgbClr val="212121"/>
              </a:solidFill>
            </a:endParaRPr>
          </a:p>
          <a:p>
            <a:pPr indent="-342900" lvl="0" marL="457200" rtl="0" algn="l">
              <a:spcBef>
                <a:spcPts val="0"/>
              </a:spcBef>
              <a:spcAft>
                <a:spcPts val="0"/>
              </a:spcAft>
              <a:buClr>
                <a:srgbClr val="212121"/>
              </a:buClr>
              <a:buSzPts val="1800"/>
              <a:buChar char="-"/>
            </a:pPr>
            <a:r>
              <a:rPr b="1" lang="en">
                <a:solidFill>
                  <a:srgbClr val="212121"/>
                </a:solidFill>
              </a:rPr>
              <a:t>Habitat management</a:t>
            </a:r>
            <a:endParaRPr b="1">
              <a:solidFill>
                <a:srgbClr val="212121"/>
              </a:solidFill>
            </a:endParaRPr>
          </a:p>
          <a:p>
            <a:pPr indent="-336550" lvl="1" marL="914400" rtl="0" algn="l">
              <a:spcBef>
                <a:spcPts val="0"/>
              </a:spcBef>
              <a:spcAft>
                <a:spcPts val="0"/>
              </a:spcAft>
              <a:buClr>
                <a:srgbClr val="212121"/>
              </a:buClr>
              <a:buSzPts val="1700"/>
              <a:buChar char="-"/>
            </a:pPr>
            <a:r>
              <a:rPr lang="en" sz="1700">
                <a:solidFill>
                  <a:srgbClr val="212121"/>
                </a:solidFill>
              </a:rPr>
              <a:t>Habitat management strategies to prevent negative human-animal interactions</a:t>
            </a:r>
            <a:endParaRPr b="1" sz="1300">
              <a:solidFill>
                <a:srgbClr val="21212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Description</a:t>
            </a:r>
            <a:endParaRPr/>
          </a:p>
        </p:txBody>
      </p:sp>
      <p:sp>
        <p:nvSpPr>
          <p:cNvPr id="73" name="Google Shape;73;p1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sz="2400">
                <a:solidFill>
                  <a:srgbClr val="000000"/>
                </a:solidFill>
              </a:rPr>
              <a:t>The city of Boston is seeking a report on the characteristics of animal-related complaints submitted through the city's 311 app. This report should cover the volume of complaints, types of animals involved, specific areas where such complaints are frequent, and any patterns related to these complaints, such as seasonal and time variations &amp; weather conditions.</a:t>
            </a:r>
            <a:endParaRPr sz="2400">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txBox="1"/>
          <p:nvPr>
            <p:ph type="title"/>
          </p:nvPr>
        </p:nvSpPr>
        <p:spPr>
          <a:xfrm>
            <a:off x="311700" y="2021850"/>
            <a:ext cx="8520600" cy="1099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Extension Q1: How does the time of day impact the nature of the complaints?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3"/>
          <p:cNvSpPr txBox="1"/>
          <p:nvPr>
            <p:ph idx="1" type="body"/>
          </p:nvPr>
        </p:nvSpPr>
        <p:spPr>
          <a:xfrm>
            <a:off x="0" y="4619175"/>
            <a:ext cx="9144000" cy="484800"/>
          </a:xfrm>
          <a:prstGeom prst="rect">
            <a:avLst/>
          </a:prstGeom>
        </p:spPr>
        <p:txBody>
          <a:bodyPr anchorCtr="0" anchor="t" bIns="91425" lIns="91425" spcFirstLastPara="1" rIns="91425" wrap="square" tIns="91425">
            <a:noAutofit/>
          </a:bodyPr>
          <a:lstStyle/>
          <a:p>
            <a:pPr indent="0" lvl="0" marL="0" rtl="0" algn="ctr">
              <a:lnSpc>
                <a:spcPct val="95000"/>
              </a:lnSpc>
              <a:spcBef>
                <a:spcPts val="1500"/>
              </a:spcBef>
              <a:spcAft>
                <a:spcPts val="0"/>
              </a:spcAft>
              <a:buClr>
                <a:srgbClr val="000000"/>
              </a:buClr>
              <a:buSzPts val="275"/>
              <a:buFont typeface="Arial"/>
              <a:buNone/>
            </a:pPr>
            <a:r>
              <a:rPr b="1" lang="en" sz="1200">
                <a:solidFill>
                  <a:srgbClr val="000000"/>
                </a:solidFill>
              </a:rPr>
              <a:t>Figure 5: </a:t>
            </a:r>
            <a:r>
              <a:rPr lang="en" sz="1200">
                <a:solidFill>
                  <a:srgbClr val="000000"/>
                </a:solidFill>
              </a:rPr>
              <a:t>Display the number of complaints made at different hours throughout the day.</a:t>
            </a:r>
            <a:endParaRPr sz="1200">
              <a:solidFill>
                <a:srgbClr val="000000"/>
              </a:solidFill>
            </a:endParaRPr>
          </a:p>
          <a:p>
            <a:pPr indent="0" lvl="0" marL="0" rtl="0" algn="l">
              <a:spcBef>
                <a:spcPts val="1500"/>
              </a:spcBef>
              <a:spcAft>
                <a:spcPts val="1200"/>
              </a:spcAft>
              <a:buNone/>
            </a:pPr>
            <a:r>
              <a:t/>
            </a:r>
            <a:endParaRPr sz="1200"/>
          </a:p>
        </p:txBody>
      </p:sp>
      <p:pic>
        <p:nvPicPr>
          <p:cNvPr id="184" name="Google Shape;184;p33"/>
          <p:cNvPicPr preferRelativeResize="0"/>
          <p:nvPr/>
        </p:nvPicPr>
        <p:blipFill>
          <a:blip r:embed="rId3">
            <a:alphaModFix/>
          </a:blip>
          <a:stretch>
            <a:fillRect/>
          </a:stretch>
        </p:blipFill>
        <p:spPr>
          <a:xfrm>
            <a:off x="1089087" y="0"/>
            <a:ext cx="6965824" cy="46191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4"/>
          <p:cNvSpPr txBox="1"/>
          <p:nvPr>
            <p:ph type="title"/>
          </p:nvPr>
        </p:nvSpPr>
        <p:spPr>
          <a:xfrm>
            <a:off x="311700" y="37990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Insights for Extension Q1</a:t>
            </a:r>
            <a:endParaRPr/>
          </a:p>
        </p:txBody>
      </p:sp>
      <p:sp>
        <p:nvSpPr>
          <p:cNvPr id="190" name="Google Shape;190;p34"/>
          <p:cNvSpPr txBox="1"/>
          <p:nvPr>
            <p:ph idx="1" type="body"/>
          </p:nvPr>
        </p:nvSpPr>
        <p:spPr>
          <a:xfrm>
            <a:off x="311700" y="1039225"/>
            <a:ext cx="8520600" cy="3858900"/>
          </a:xfrm>
          <a:prstGeom prst="rect">
            <a:avLst/>
          </a:prstGeom>
        </p:spPr>
        <p:txBody>
          <a:bodyPr anchorCtr="0" anchor="t" bIns="91425" lIns="91425" spcFirstLastPara="1" rIns="91425" wrap="square" tIns="91425">
            <a:noAutofit/>
          </a:bodyPr>
          <a:lstStyle/>
          <a:p>
            <a:pPr indent="-342900" lvl="0" marL="457200" rtl="0" algn="l">
              <a:spcBef>
                <a:spcPts val="1200"/>
              </a:spcBef>
              <a:spcAft>
                <a:spcPts val="0"/>
              </a:spcAft>
              <a:buClr>
                <a:srgbClr val="000000"/>
              </a:buClr>
              <a:buSzPts val="1800"/>
              <a:buChar char="-"/>
            </a:pPr>
            <a:r>
              <a:rPr b="1" lang="en">
                <a:solidFill>
                  <a:srgbClr val="000000"/>
                </a:solidFill>
              </a:rPr>
              <a:t>Morning Peak</a:t>
            </a:r>
            <a:endParaRPr>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Correlates with increased human activity and the visibility of animals</a:t>
            </a:r>
            <a:endParaRPr sz="1700">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Potentially correlated with presence of street cleaners/trash collectors a</a:t>
            </a:r>
            <a:r>
              <a:rPr lang="en" sz="1700">
                <a:solidFill>
                  <a:srgbClr val="0D0D0D"/>
                </a:solidFill>
                <a:highlight>
                  <a:srgbClr val="FFFFFF"/>
                </a:highlight>
              </a:rPr>
              <a:t>ctive during these hours who are aware of and utilize 311</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Midday Lull</a:t>
            </a:r>
            <a:endParaRPr>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Reduced animal activity or less human notice due to workday engagements</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Evening Uptick</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People engage in evening routines and pets are more active</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Nighttime Quiet</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Fewer interactions with animals or lower reporting due to people being indoors</a:t>
            </a:r>
            <a:endParaRPr sz="170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5"/>
          <p:cNvSpPr txBox="1"/>
          <p:nvPr>
            <p:ph type="title"/>
          </p:nvPr>
        </p:nvSpPr>
        <p:spPr>
          <a:xfrm>
            <a:off x="311700" y="37990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Recommendations</a:t>
            </a:r>
            <a:r>
              <a:rPr lang="en"/>
              <a:t> for Extension Q1</a:t>
            </a:r>
            <a:endParaRPr/>
          </a:p>
        </p:txBody>
      </p:sp>
      <p:sp>
        <p:nvSpPr>
          <p:cNvPr id="196" name="Google Shape;196;p35"/>
          <p:cNvSpPr txBox="1"/>
          <p:nvPr>
            <p:ph idx="1" type="body"/>
          </p:nvPr>
        </p:nvSpPr>
        <p:spPr>
          <a:xfrm>
            <a:off x="311700" y="1152425"/>
            <a:ext cx="8520600" cy="3872700"/>
          </a:xfrm>
          <a:prstGeom prst="rect">
            <a:avLst/>
          </a:prstGeom>
        </p:spPr>
        <p:txBody>
          <a:bodyPr anchorCtr="0" anchor="t" bIns="91425" lIns="91425" spcFirstLastPara="1" rIns="91425" wrap="square" tIns="91425">
            <a:noAutofit/>
          </a:bodyPr>
          <a:lstStyle/>
          <a:p>
            <a:pPr indent="-342900" lvl="0" marL="457200" rtl="0" algn="l">
              <a:spcBef>
                <a:spcPts val="1200"/>
              </a:spcBef>
              <a:spcAft>
                <a:spcPts val="0"/>
              </a:spcAft>
              <a:buClr>
                <a:srgbClr val="000000"/>
              </a:buClr>
              <a:buSzPts val="1800"/>
              <a:buChar char="-"/>
            </a:pPr>
            <a:r>
              <a:rPr b="1" lang="en">
                <a:solidFill>
                  <a:srgbClr val="000000"/>
                </a:solidFill>
              </a:rPr>
              <a:t>Public Worker Engagement</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Implement ongoing training and awareness programs for all city workers who are likely to encounter animals during their shifts</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Smart Lighting in Key Areas</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Implement smart lighting solutions in areas with high nighttime animal activity that can deter animals from approaching inhabited areas</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Urban Planning </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Create urban planning decisions aimed to minimize human-animal conflict through better design of public spaces, waste disposal solutions, and green areas</a:t>
            </a:r>
            <a:endParaRPr b="1" sz="1700">
              <a:solidFill>
                <a:srgbClr val="00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6"/>
          <p:cNvSpPr txBox="1"/>
          <p:nvPr>
            <p:ph type="title"/>
          </p:nvPr>
        </p:nvSpPr>
        <p:spPr>
          <a:xfrm>
            <a:off x="311700" y="1422600"/>
            <a:ext cx="8520600" cy="2298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Extension Q2: How does the proximity to parks and green spaces impact the animal-related complaints? Are there more animal-related complaints in areas closer to parks or green spaces within the city?</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7"/>
          <p:cNvSpPr txBox="1"/>
          <p:nvPr>
            <p:ph type="title"/>
          </p:nvPr>
        </p:nvSpPr>
        <p:spPr>
          <a:xfrm>
            <a:off x="311700" y="23177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311 Reports with Parks in Boston</a:t>
            </a:r>
            <a:endParaRPr/>
          </a:p>
        </p:txBody>
      </p:sp>
      <p:pic>
        <p:nvPicPr>
          <p:cNvPr id="207" name="Google Shape;207;p37"/>
          <p:cNvPicPr preferRelativeResize="0"/>
          <p:nvPr/>
        </p:nvPicPr>
        <p:blipFill>
          <a:blip r:embed="rId3">
            <a:alphaModFix/>
          </a:blip>
          <a:stretch>
            <a:fillRect/>
          </a:stretch>
        </p:blipFill>
        <p:spPr>
          <a:xfrm>
            <a:off x="1323987" y="912164"/>
            <a:ext cx="5648087" cy="4011025"/>
          </a:xfrm>
          <a:prstGeom prst="rect">
            <a:avLst/>
          </a:prstGeom>
          <a:noFill/>
          <a:ln>
            <a:noFill/>
          </a:ln>
        </p:spPr>
      </p:pic>
      <p:pic>
        <p:nvPicPr>
          <p:cNvPr id="208" name="Google Shape;208;p37"/>
          <p:cNvPicPr preferRelativeResize="0"/>
          <p:nvPr/>
        </p:nvPicPr>
        <p:blipFill>
          <a:blip r:embed="rId4">
            <a:alphaModFix/>
          </a:blip>
          <a:stretch>
            <a:fillRect/>
          </a:stretch>
        </p:blipFill>
        <p:spPr>
          <a:xfrm>
            <a:off x="7152910" y="1159625"/>
            <a:ext cx="1753390" cy="282425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8"/>
          <p:cNvSpPr txBox="1"/>
          <p:nvPr>
            <p:ph type="title"/>
          </p:nvPr>
        </p:nvSpPr>
        <p:spPr>
          <a:xfrm>
            <a:off x="311700" y="37990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Insights for Extension Q2</a:t>
            </a:r>
            <a:endParaRPr/>
          </a:p>
        </p:txBody>
      </p:sp>
      <p:sp>
        <p:nvSpPr>
          <p:cNvPr id="214" name="Google Shape;214;p38"/>
          <p:cNvSpPr txBox="1"/>
          <p:nvPr>
            <p:ph idx="1" type="body"/>
          </p:nvPr>
        </p:nvSpPr>
        <p:spPr>
          <a:xfrm>
            <a:off x="311700" y="1152425"/>
            <a:ext cx="8520600" cy="3837300"/>
          </a:xfrm>
          <a:prstGeom prst="rect">
            <a:avLst/>
          </a:prstGeom>
        </p:spPr>
        <p:txBody>
          <a:bodyPr anchorCtr="0" anchor="t" bIns="91425" lIns="91425" spcFirstLastPara="1" rIns="91425" wrap="square" tIns="91425">
            <a:noAutofit/>
          </a:bodyPr>
          <a:lstStyle/>
          <a:p>
            <a:pPr indent="-342900" lvl="0" marL="457200" rtl="0" algn="l">
              <a:spcBef>
                <a:spcPts val="1200"/>
              </a:spcBef>
              <a:spcAft>
                <a:spcPts val="0"/>
              </a:spcAft>
              <a:buClr>
                <a:srgbClr val="000000"/>
              </a:buClr>
              <a:buSzPts val="1800"/>
              <a:buChar char="-"/>
            </a:pPr>
            <a:r>
              <a:rPr b="1" lang="en">
                <a:solidFill>
                  <a:srgbClr val="000000"/>
                </a:solidFill>
              </a:rPr>
              <a:t>Density of Reports Near Parks</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Suggests a correlation between the proximity to parks and the number of animal-related complaints</a:t>
            </a:r>
            <a:endParaRPr sz="1700">
              <a:solidFill>
                <a:srgbClr val="000000"/>
              </a:solidFill>
            </a:endParaRPr>
          </a:p>
          <a:p>
            <a:pPr indent="-336550" lvl="1" marL="914400" rtl="0" algn="l">
              <a:spcBef>
                <a:spcPts val="0"/>
              </a:spcBef>
              <a:spcAft>
                <a:spcPts val="0"/>
              </a:spcAft>
              <a:buClr>
                <a:srgbClr val="000000"/>
              </a:buClr>
              <a:buSzPts val="1700"/>
              <a:buChar char="-"/>
            </a:pPr>
            <a:r>
              <a:rPr lang="en" sz="1700">
                <a:solidFill>
                  <a:srgbClr val="0D0D0D"/>
                </a:solidFill>
                <a:highlight>
                  <a:schemeClr val="lt1"/>
                </a:highlight>
              </a:rPr>
              <a:t>Presence of green spaces may attract more wildlife or domesticated pets</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Concentration in Urban Areas</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Other factors such as population density or urban pet ownership rates might also influence the volume of complaints</a:t>
            </a:r>
            <a:endParaRPr b="1" sz="190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9"/>
          <p:cNvSpPr txBox="1"/>
          <p:nvPr>
            <p:ph type="title"/>
          </p:nvPr>
        </p:nvSpPr>
        <p:spPr>
          <a:xfrm>
            <a:off x="311700" y="37990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Recommendations</a:t>
            </a:r>
            <a:r>
              <a:rPr lang="en"/>
              <a:t> for Extension Q2</a:t>
            </a:r>
            <a:endParaRPr/>
          </a:p>
        </p:txBody>
      </p:sp>
      <p:sp>
        <p:nvSpPr>
          <p:cNvPr id="220" name="Google Shape;220;p39"/>
          <p:cNvSpPr txBox="1"/>
          <p:nvPr>
            <p:ph idx="1" type="body"/>
          </p:nvPr>
        </p:nvSpPr>
        <p:spPr>
          <a:xfrm>
            <a:off x="311700" y="987800"/>
            <a:ext cx="8520600" cy="4037400"/>
          </a:xfrm>
          <a:prstGeom prst="rect">
            <a:avLst/>
          </a:prstGeom>
        </p:spPr>
        <p:txBody>
          <a:bodyPr anchorCtr="0" anchor="t" bIns="91425" lIns="91425" spcFirstLastPara="1" rIns="91425" wrap="square" tIns="91425">
            <a:noAutofit/>
          </a:bodyPr>
          <a:lstStyle/>
          <a:p>
            <a:pPr indent="-342900" lvl="0" marL="457200" rtl="0" algn="l">
              <a:spcBef>
                <a:spcPts val="1200"/>
              </a:spcBef>
              <a:spcAft>
                <a:spcPts val="0"/>
              </a:spcAft>
              <a:buClr>
                <a:srgbClr val="000000"/>
              </a:buClr>
              <a:buSzPts val="1800"/>
              <a:buChar char="-"/>
            </a:pPr>
            <a:r>
              <a:rPr b="1" lang="en">
                <a:solidFill>
                  <a:srgbClr val="000000"/>
                </a:solidFill>
              </a:rPr>
              <a:t>Improved Park Management</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Implement or enhance park management practices that might include more visible signage, better fencing, designated off-leash areas, or stricter enforcement of existing regulations.</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Comparative Analysis Between Parks</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Factors such as the size of the park, the presence of off-leash areas, wildlife habitats, or the type of recreational activities permitted in the park might influence rate of incidents</a:t>
            </a:r>
            <a:endParaRPr sz="1700">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Temporal Changes</a:t>
            </a:r>
            <a:endParaRPr b="1">
              <a:solidFill>
                <a:srgbClr val="000000"/>
              </a:solidFill>
            </a:endParaRPr>
          </a:p>
          <a:p>
            <a:pPr indent="-336550" lvl="1" marL="914400" rtl="0" algn="l">
              <a:spcBef>
                <a:spcPts val="0"/>
              </a:spcBef>
              <a:spcAft>
                <a:spcPts val="0"/>
              </a:spcAft>
              <a:buClr>
                <a:srgbClr val="000000"/>
              </a:buClr>
              <a:buSzPts val="1700"/>
              <a:buChar char="-"/>
            </a:pPr>
            <a:r>
              <a:rPr lang="en" sz="1700">
                <a:solidFill>
                  <a:srgbClr val="000000"/>
                </a:solidFill>
              </a:rPr>
              <a:t>Assess the reports over the years to show if increases or decreases may be related to changes in park management practices or the development of nearby areas</a:t>
            </a:r>
            <a:endParaRPr b="1" sz="1700">
              <a:solidFill>
                <a:srgbClr val="00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4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Limitations</a:t>
            </a:r>
            <a:endParaRPr/>
          </a:p>
        </p:txBody>
      </p:sp>
      <p:sp>
        <p:nvSpPr>
          <p:cNvPr id="226" name="Google Shape;226;p40"/>
          <p:cNvSpPr txBox="1"/>
          <p:nvPr>
            <p:ph idx="1" type="body"/>
          </p:nvPr>
        </p:nvSpPr>
        <p:spPr>
          <a:xfrm>
            <a:off x="311700" y="981825"/>
            <a:ext cx="8520600" cy="4004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D0D0D"/>
              </a:buClr>
              <a:buSzPts val="1800"/>
              <a:buChar char="-"/>
            </a:pPr>
            <a:r>
              <a:rPr b="1" lang="en">
                <a:solidFill>
                  <a:srgbClr val="0D0D0D"/>
                </a:solidFill>
              </a:rPr>
              <a:t>Lack of Causal Analysis</a:t>
            </a:r>
            <a:endParaRPr b="1">
              <a:solidFill>
                <a:srgbClr val="0D0D0D"/>
              </a:solidFill>
            </a:endParaRPr>
          </a:p>
          <a:p>
            <a:pPr indent="-336550" lvl="1" marL="914400" rtl="0" algn="l">
              <a:spcBef>
                <a:spcPts val="0"/>
              </a:spcBef>
              <a:spcAft>
                <a:spcPts val="0"/>
              </a:spcAft>
              <a:buClr>
                <a:srgbClr val="0D0D0D"/>
              </a:buClr>
              <a:buSzPts val="1700"/>
              <a:buChar char="-"/>
            </a:pPr>
            <a:r>
              <a:rPr lang="en" sz="1700">
                <a:solidFill>
                  <a:srgbClr val="0D0D0D"/>
                </a:solidFill>
              </a:rPr>
              <a:t>While the graphs display trends and quantities, they don't provide reasons for these patterns</a:t>
            </a:r>
            <a:endParaRPr sz="1700">
              <a:solidFill>
                <a:srgbClr val="0D0D0D"/>
              </a:solidFill>
            </a:endParaRPr>
          </a:p>
          <a:p>
            <a:pPr indent="-342900" lvl="0" marL="457200" rtl="0" algn="l">
              <a:spcBef>
                <a:spcPts val="0"/>
              </a:spcBef>
              <a:spcAft>
                <a:spcPts val="0"/>
              </a:spcAft>
              <a:buClr>
                <a:srgbClr val="0D0D0D"/>
              </a:buClr>
              <a:buSzPts val="1800"/>
              <a:buChar char="-"/>
            </a:pPr>
            <a:r>
              <a:rPr b="1" lang="en">
                <a:solidFill>
                  <a:srgbClr val="0D0D0D"/>
                </a:solidFill>
              </a:rPr>
              <a:t>Importance of Demographics</a:t>
            </a:r>
            <a:endParaRPr b="1">
              <a:solidFill>
                <a:srgbClr val="0D0D0D"/>
              </a:solidFill>
            </a:endParaRPr>
          </a:p>
          <a:p>
            <a:pPr indent="-336550" lvl="1" marL="914400" rtl="0" algn="l">
              <a:spcBef>
                <a:spcPts val="0"/>
              </a:spcBef>
              <a:spcAft>
                <a:spcPts val="0"/>
              </a:spcAft>
              <a:buClr>
                <a:srgbClr val="0D0D0D"/>
              </a:buClr>
              <a:buSzPts val="1700"/>
              <a:buChar char="-"/>
            </a:pPr>
            <a:r>
              <a:rPr lang="en" sz="1700">
                <a:solidFill>
                  <a:srgbClr val="0D0D0D"/>
                </a:solidFill>
              </a:rPr>
              <a:t>Understanding variations in complaints across different areas might require demographic context</a:t>
            </a:r>
            <a:endParaRPr sz="1700">
              <a:solidFill>
                <a:srgbClr val="0D0D0D"/>
              </a:solidFill>
            </a:endParaRPr>
          </a:p>
          <a:p>
            <a:pPr indent="-342900" lvl="0" marL="457200" rtl="0" algn="l">
              <a:spcBef>
                <a:spcPts val="0"/>
              </a:spcBef>
              <a:spcAft>
                <a:spcPts val="0"/>
              </a:spcAft>
              <a:buClr>
                <a:srgbClr val="0D0D0D"/>
              </a:buClr>
              <a:buSzPts val="1800"/>
              <a:buChar char="-"/>
            </a:pPr>
            <a:r>
              <a:rPr b="1" lang="en">
                <a:solidFill>
                  <a:srgbClr val="0D0D0D"/>
                </a:solidFill>
              </a:rPr>
              <a:t>Possibility of Reporting Bias</a:t>
            </a:r>
            <a:endParaRPr b="1">
              <a:solidFill>
                <a:srgbClr val="0D0D0D"/>
              </a:solidFill>
            </a:endParaRPr>
          </a:p>
          <a:p>
            <a:pPr indent="-336550" lvl="1" marL="914400" rtl="0" algn="l">
              <a:spcBef>
                <a:spcPts val="0"/>
              </a:spcBef>
              <a:spcAft>
                <a:spcPts val="0"/>
              </a:spcAft>
              <a:buClr>
                <a:srgbClr val="0D0D0D"/>
              </a:buClr>
              <a:buSzPts val="1700"/>
              <a:buChar char="-"/>
            </a:pPr>
            <a:r>
              <a:rPr lang="en" sz="1700">
                <a:solidFill>
                  <a:srgbClr val="0D0D0D"/>
                </a:solidFill>
              </a:rPr>
              <a:t>Rising complaint numbers may indicate greater public engagement in reporting rather than an actual rise in incidents</a:t>
            </a:r>
            <a:endParaRPr sz="1700">
              <a:solidFill>
                <a:srgbClr val="0D0D0D"/>
              </a:solidFill>
            </a:endParaRPr>
          </a:p>
          <a:p>
            <a:pPr indent="-342900" lvl="0" marL="457200" rtl="0" algn="l">
              <a:spcBef>
                <a:spcPts val="0"/>
              </a:spcBef>
              <a:spcAft>
                <a:spcPts val="0"/>
              </a:spcAft>
              <a:buClr>
                <a:srgbClr val="0D0D0D"/>
              </a:buClr>
              <a:buSzPts val="1800"/>
              <a:buChar char="-"/>
            </a:pPr>
            <a:r>
              <a:rPr b="1" lang="en">
                <a:solidFill>
                  <a:srgbClr val="0D0D0D"/>
                </a:solidFill>
              </a:rPr>
              <a:t>Potential for Underreporting</a:t>
            </a:r>
            <a:endParaRPr b="1">
              <a:solidFill>
                <a:srgbClr val="0D0D0D"/>
              </a:solidFill>
            </a:endParaRPr>
          </a:p>
          <a:p>
            <a:pPr indent="-336550" lvl="1" marL="914400" rtl="0" algn="l">
              <a:spcBef>
                <a:spcPts val="0"/>
              </a:spcBef>
              <a:spcAft>
                <a:spcPts val="0"/>
              </a:spcAft>
              <a:buClr>
                <a:srgbClr val="0D0D0D"/>
              </a:buClr>
              <a:buSzPts val="1700"/>
              <a:buChar char="-"/>
            </a:pPr>
            <a:r>
              <a:rPr lang="en" sz="1700">
                <a:solidFill>
                  <a:srgbClr val="0D0D0D"/>
                </a:solidFill>
              </a:rPr>
              <a:t>Certain populations or areas may not report as frequently, skewing the data</a:t>
            </a:r>
            <a:endParaRPr b="1" sz="1700">
              <a:solidFill>
                <a:srgbClr val="0D0D0D"/>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41"/>
          <p:cNvSpPr txBox="1"/>
          <p:nvPr>
            <p:ph type="title"/>
          </p:nvPr>
        </p:nvSpPr>
        <p:spPr>
          <a:xfrm>
            <a:off x="3188100" y="2000525"/>
            <a:ext cx="2767800" cy="95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Thank you!</a:t>
            </a:r>
            <a:endParaRPr sz="5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90100" y="1474950"/>
            <a:ext cx="8520600" cy="21936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Q1: How many reports were filed in the previous 2-3 years and 5-10 years, and are there any discernible trends in these reports, such as increases or decreases in total numbers?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idx="1" type="body"/>
          </p:nvPr>
        </p:nvSpPr>
        <p:spPr>
          <a:xfrm>
            <a:off x="0" y="4564075"/>
            <a:ext cx="9144000" cy="344700"/>
          </a:xfrm>
          <a:prstGeom prst="rect">
            <a:avLst/>
          </a:prstGeom>
        </p:spPr>
        <p:txBody>
          <a:bodyPr anchorCtr="0" anchor="t" bIns="91425" lIns="91425" spcFirstLastPara="1" rIns="91425" wrap="square" tIns="91425">
            <a:noAutofit/>
          </a:bodyPr>
          <a:lstStyle/>
          <a:p>
            <a:pPr indent="0" lvl="0" marL="0" rtl="0" algn="just">
              <a:spcBef>
                <a:spcPts val="1500"/>
              </a:spcBef>
              <a:spcAft>
                <a:spcPts val="1500"/>
              </a:spcAft>
              <a:buNone/>
            </a:pPr>
            <a:r>
              <a:rPr b="1" lang="en" sz="1000">
                <a:solidFill>
                  <a:srgbClr val="000000"/>
                </a:solidFill>
                <a:latin typeface="Times New Roman"/>
                <a:ea typeface="Times New Roman"/>
                <a:cs typeface="Times New Roman"/>
                <a:sym typeface="Times New Roman"/>
              </a:rPr>
              <a:t>Figure 1:</a:t>
            </a:r>
            <a:r>
              <a:rPr lang="en" sz="1000">
                <a:solidFill>
                  <a:srgbClr val="000000"/>
                </a:solidFill>
                <a:latin typeface="Times New Roman"/>
                <a:ea typeface="Times New Roman"/>
                <a:cs typeface="Times New Roman"/>
                <a:sym typeface="Times New Roman"/>
              </a:rPr>
              <a:t> Portrays a clear ascending trend in animal-related complaints in Boston from 2013 to 2023, with a trend line highlighting the steady increase in reports over time.</a:t>
            </a:r>
            <a:endParaRPr sz="1000"/>
          </a:p>
        </p:txBody>
      </p:sp>
      <p:pic>
        <p:nvPicPr>
          <p:cNvPr id="84" name="Google Shape;84;p16"/>
          <p:cNvPicPr preferRelativeResize="0"/>
          <p:nvPr/>
        </p:nvPicPr>
        <p:blipFill>
          <a:blip r:embed="rId3">
            <a:alphaModFix/>
          </a:blip>
          <a:stretch>
            <a:fillRect/>
          </a:stretch>
        </p:blipFill>
        <p:spPr>
          <a:xfrm>
            <a:off x="1487888" y="2"/>
            <a:ext cx="6168225" cy="45640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Insights for Q1</a:t>
            </a:r>
            <a:endParaRPr/>
          </a:p>
        </p:txBody>
      </p:sp>
      <p:sp>
        <p:nvSpPr>
          <p:cNvPr id="90" name="Google Shape;90;p17"/>
          <p:cNvSpPr txBox="1"/>
          <p:nvPr>
            <p:ph idx="1" type="body"/>
          </p:nvPr>
        </p:nvSpPr>
        <p:spPr>
          <a:xfrm>
            <a:off x="311700" y="1266325"/>
            <a:ext cx="8520600" cy="37599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rgbClr val="000000"/>
              </a:buClr>
              <a:buSzPts val="1600"/>
              <a:buChar char="-"/>
            </a:pPr>
            <a:r>
              <a:rPr b="1" lang="en">
                <a:solidFill>
                  <a:srgbClr val="0D0D0D"/>
                </a:solidFill>
                <a:highlight>
                  <a:schemeClr val="lt1"/>
                </a:highlight>
              </a:rPr>
              <a:t>Increased public awareness and accessibility to reporting mechanisms</a:t>
            </a:r>
            <a:endParaRPr b="1">
              <a:solidFill>
                <a:srgbClr val="0D0D0D"/>
              </a:solidFill>
              <a:highlight>
                <a:schemeClr val="lt1"/>
              </a:highlight>
            </a:endParaRPr>
          </a:p>
          <a:p>
            <a:pPr indent="-336550" lvl="1" marL="914400" rtl="0" algn="l">
              <a:spcBef>
                <a:spcPts val="0"/>
              </a:spcBef>
              <a:spcAft>
                <a:spcPts val="0"/>
              </a:spcAft>
              <a:buClr>
                <a:srgbClr val="0D0D0D"/>
              </a:buClr>
              <a:buSzPts val="1700"/>
              <a:buChar char="-"/>
            </a:pPr>
            <a:r>
              <a:rPr lang="en" sz="1700">
                <a:solidFill>
                  <a:srgbClr val="0D0D0D"/>
                </a:solidFill>
                <a:highlight>
                  <a:schemeClr val="lt1"/>
                </a:highlight>
              </a:rPr>
              <a:t>Improvements in technology and ease of reporting may encourage more individuals to report animal encounters</a:t>
            </a:r>
            <a:endParaRPr b="1" sz="1700">
              <a:solidFill>
                <a:srgbClr val="0D0D0D"/>
              </a:solidFill>
              <a:highlight>
                <a:schemeClr val="lt1"/>
              </a:highlight>
            </a:endParaRPr>
          </a:p>
          <a:p>
            <a:pPr indent="-342900" lvl="0" marL="457200" rtl="0" algn="l">
              <a:spcBef>
                <a:spcPts val="0"/>
              </a:spcBef>
              <a:spcAft>
                <a:spcPts val="0"/>
              </a:spcAft>
              <a:buClr>
                <a:srgbClr val="0D0D0D"/>
              </a:buClr>
              <a:buSzPts val="1800"/>
              <a:buChar char="-"/>
            </a:pPr>
            <a:r>
              <a:rPr b="1" lang="en">
                <a:solidFill>
                  <a:srgbClr val="0D0D0D"/>
                </a:solidFill>
                <a:highlight>
                  <a:schemeClr val="lt1"/>
                </a:highlight>
              </a:rPr>
              <a:t>Urbanization and changes in land use patterns </a:t>
            </a:r>
            <a:endParaRPr b="1">
              <a:solidFill>
                <a:srgbClr val="0D0D0D"/>
              </a:solidFill>
              <a:highlight>
                <a:schemeClr val="lt1"/>
              </a:highlight>
            </a:endParaRPr>
          </a:p>
          <a:p>
            <a:pPr indent="-336550" lvl="1" marL="914400" rtl="0" algn="l">
              <a:spcBef>
                <a:spcPts val="0"/>
              </a:spcBef>
              <a:spcAft>
                <a:spcPts val="0"/>
              </a:spcAft>
              <a:buClr>
                <a:srgbClr val="0D0D0D"/>
              </a:buClr>
              <a:buSzPts val="1700"/>
              <a:buChar char="-"/>
            </a:pPr>
            <a:r>
              <a:rPr lang="en" sz="1700">
                <a:solidFill>
                  <a:srgbClr val="0D0D0D"/>
                </a:solidFill>
                <a:highlight>
                  <a:schemeClr val="lt1"/>
                </a:highlight>
              </a:rPr>
              <a:t>Could result in greater human-wildlife interactions</a:t>
            </a:r>
            <a:endParaRPr sz="1700">
              <a:solidFill>
                <a:srgbClr val="000000"/>
              </a:solidFill>
            </a:endParaRPr>
          </a:p>
          <a:p>
            <a:pPr indent="-342900" lvl="0" marL="457200" rtl="0" algn="l">
              <a:spcBef>
                <a:spcPts val="0"/>
              </a:spcBef>
              <a:spcAft>
                <a:spcPts val="0"/>
              </a:spcAft>
              <a:buClr>
                <a:srgbClr val="0D0D0D"/>
              </a:buClr>
              <a:buSzPts val="1800"/>
              <a:buChar char="-"/>
            </a:pPr>
            <a:r>
              <a:rPr b="1" lang="en">
                <a:solidFill>
                  <a:srgbClr val="0D0D0D"/>
                </a:solidFill>
                <a:highlight>
                  <a:schemeClr val="lt1"/>
                </a:highlight>
              </a:rPr>
              <a:t>Environmental changes</a:t>
            </a:r>
            <a:endParaRPr b="1">
              <a:solidFill>
                <a:srgbClr val="0D0D0D"/>
              </a:solidFill>
              <a:highlight>
                <a:schemeClr val="lt1"/>
              </a:highlight>
            </a:endParaRPr>
          </a:p>
          <a:p>
            <a:pPr indent="-336550" lvl="1" marL="914400" rtl="0" algn="l">
              <a:spcBef>
                <a:spcPts val="0"/>
              </a:spcBef>
              <a:spcAft>
                <a:spcPts val="0"/>
              </a:spcAft>
              <a:buClr>
                <a:srgbClr val="0D0D0D"/>
              </a:buClr>
              <a:buSzPts val="1700"/>
              <a:buChar char="-"/>
            </a:pPr>
            <a:r>
              <a:rPr lang="en" sz="1700">
                <a:solidFill>
                  <a:srgbClr val="0D0D0D"/>
                </a:solidFill>
                <a:highlight>
                  <a:schemeClr val="lt1"/>
                </a:highlight>
              </a:rPr>
              <a:t>Habitat loss</a:t>
            </a:r>
            <a:endParaRPr sz="1700">
              <a:solidFill>
                <a:srgbClr val="0D0D0D"/>
              </a:solidFill>
              <a:highlight>
                <a:schemeClr val="lt1"/>
              </a:highlight>
            </a:endParaRPr>
          </a:p>
          <a:p>
            <a:pPr indent="-336550" lvl="1" marL="914400" rtl="0" algn="l">
              <a:spcBef>
                <a:spcPts val="0"/>
              </a:spcBef>
              <a:spcAft>
                <a:spcPts val="0"/>
              </a:spcAft>
              <a:buClr>
                <a:srgbClr val="0D0D0D"/>
              </a:buClr>
              <a:buSzPts val="1700"/>
              <a:buChar char="-"/>
            </a:pPr>
            <a:r>
              <a:rPr lang="en" sz="1700">
                <a:solidFill>
                  <a:srgbClr val="0D0D0D"/>
                </a:solidFill>
                <a:highlight>
                  <a:schemeClr val="lt1"/>
                </a:highlight>
              </a:rPr>
              <a:t>Alterations in wildlife behavior due to climate variability</a:t>
            </a:r>
            <a:endParaRPr b="1" sz="1700">
              <a:solidFill>
                <a:srgbClr val="0D0D0D"/>
              </a:solidFill>
              <a:highlight>
                <a:schemeClr val="lt1"/>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63975" y="1905000"/>
            <a:ext cx="8520600" cy="133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Q2: What types of animals are most commonly reported in complaints?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idx="1" type="body"/>
          </p:nvPr>
        </p:nvSpPr>
        <p:spPr>
          <a:xfrm>
            <a:off x="0" y="4504825"/>
            <a:ext cx="9144000" cy="467400"/>
          </a:xfrm>
          <a:prstGeom prst="rect">
            <a:avLst/>
          </a:prstGeom>
        </p:spPr>
        <p:txBody>
          <a:bodyPr anchorCtr="0" anchor="t" bIns="91425" lIns="91425" spcFirstLastPara="1" rIns="91425" wrap="square" tIns="91425">
            <a:noAutofit/>
          </a:bodyPr>
          <a:lstStyle/>
          <a:p>
            <a:pPr indent="0" lvl="0" marL="0" rtl="0" algn="ctr">
              <a:spcBef>
                <a:spcPts val="1500"/>
              </a:spcBef>
              <a:spcAft>
                <a:spcPts val="1500"/>
              </a:spcAft>
              <a:buNone/>
            </a:pPr>
            <a:r>
              <a:rPr b="1" lang="en" sz="1000">
                <a:solidFill>
                  <a:srgbClr val="000000"/>
                </a:solidFill>
                <a:latin typeface="Times New Roman"/>
                <a:ea typeface="Times New Roman"/>
                <a:cs typeface="Times New Roman"/>
                <a:sym typeface="Times New Roman"/>
              </a:rPr>
              <a:t>Figure 2: </a:t>
            </a:r>
            <a:r>
              <a:rPr lang="en" sz="1000">
                <a:solidFill>
                  <a:srgbClr val="000000"/>
                </a:solidFill>
                <a:latin typeface="Times New Roman"/>
                <a:ea typeface="Times New Roman"/>
                <a:cs typeface="Times New Roman"/>
                <a:sym typeface="Times New Roman"/>
              </a:rPr>
              <a:t>Illustrates the frequency of animal-related complaints, highlighting dogs, bedbugs and birds as the most commonly reported issues over the selected time frame.</a:t>
            </a:r>
            <a:endParaRPr sz="1000"/>
          </a:p>
        </p:txBody>
      </p:sp>
      <p:pic>
        <p:nvPicPr>
          <p:cNvPr id="101" name="Google Shape;101;p19"/>
          <p:cNvPicPr preferRelativeResize="0"/>
          <p:nvPr/>
        </p:nvPicPr>
        <p:blipFill>
          <a:blip r:embed="rId3">
            <a:alphaModFix/>
          </a:blip>
          <a:stretch>
            <a:fillRect/>
          </a:stretch>
        </p:blipFill>
        <p:spPr>
          <a:xfrm>
            <a:off x="108825" y="47975"/>
            <a:ext cx="8913674" cy="4456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Insights for Q2</a:t>
            </a:r>
            <a:endParaRPr/>
          </a:p>
        </p:txBody>
      </p:sp>
      <p:sp>
        <p:nvSpPr>
          <p:cNvPr id="107" name="Google Shape;107;p2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rgbClr val="000000"/>
              </a:buClr>
              <a:buSzPts val="1800"/>
              <a:buChar char="-"/>
            </a:pPr>
            <a:r>
              <a:rPr lang="en">
                <a:solidFill>
                  <a:srgbClr val="000000"/>
                </a:solidFill>
              </a:rPr>
              <a:t>Signals a pressing need for more targeted dog control and public health strategies</a:t>
            </a:r>
            <a:endParaRPr>
              <a:solidFill>
                <a:srgbClr val="212121"/>
              </a:solidFill>
            </a:endParaRPr>
          </a:p>
          <a:p>
            <a:pPr indent="-342900" lvl="0" marL="457200" rtl="0" algn="just">
              <a:spcBef>
                <a:spcPts val="0"/>
              </a:spcBef>
              <a:spcAft>
                <a:spcPts val="0"/>
              </a:spcAft>
              <a:buClr>
                <a:srgbClr val="000000"/>
              </a:buClr>
              <a:buSzPts val="1800"/>
              <a:buChar char="-"/>
            </a:pPr>
            <a:r>
              <a:rPr lang="en">
                <a:solidFill>
                  <a:srgbClr val="000000"/>
                </a:solidFill>
              </a:rPr>
              <a:t>Potentially aid the city of Boston in several ways:</a:t>
            </a:r>
            <a:endParaRPr>
              <a:solidFill>
                <a:srgbClr val="212121"/>
              </a:solidFill>
            </a:endParaRPr>
          </a:p>
          <a:p>
            <a:pPr indent="-336550" lvl="1" marL="914400" rtl="0" algn="just">
              <a:spcBef>
                <a:spcPts val="0"/>
              </a:spcBef>
              <a:spcAft>
                <a:spcPts val="0"/>
              </a:spcAft>
              <a:buClr>
                <a:srgbClr val="000000"/>
              </a:buClr>
              <a:buSzPts val="1700"/>
              <a:buChar char="-"/>
            </a:pPr>
            <a:r>
              <a:rPr b="1" lang="en" sz="1700">
                <a:solidFill>
                  <a:srgbClr val="000000"/>
                </a:solidFill>
              </a:rPr>
              <a:t>Resource Allocation</a:t>
            </a:r>
            <a:endParaRPr b="1" sz="1700">
              <a:solidFill>
                <a:srgbClr val="000000"/>
              </a:solidFill>
            </a:endParaRPr>
          </a:p>
          <a:p>
            <a:pPr indent="-336550" lvl="1" marL="914400" rtl="0" algn="just">
              <a:spcBef>
                <a:spcPts val="0"/>
              </a:spcBef>
              <a:spcAft>
                <a:spcPts val="0"/>
              </a:spcAft>
              <a:buClr>
                <a:srgbClr val="000000"/>
              </a:buClr>
              <a:buSzPts val="1700"/>
              <a:buChar char="-"/>
            </a:pPr>
            <a:r>
              <a:rPr b="1" lang="en" sz="1700">
                <a:solidFill>
                  <a:srgbClr val="000000"/>
                </a:solidFill>
              </a:rPr>
              <a:t>Public Health Initiatives</a:t>
            </a:r>
            <a:endParaRPr b="1" sz="1700">
              <a:solidFill>
                <a:srgbClr val="000000"/>
              </a:solidFill>
            </a:endParaRPr>
          </a:p>
          <a:p>
            <a:pPr indent="-336550" lvl="1" marL="914400" rtl="0" algn="just">
              <a:spcBef>
                <a:spcPts val="0"/>
              </a:spcBef>
              <a:spcAft>
                <a:spcPts val="0"/>
              </a:spcAft>
              <a:buClr>
                <a:srgbClr val="000000"/>
              </a:buClr>
              <a:buSzPts val="1700"/>
              <a:buChar char="-"/>
            </a:pPr>
            <a:r>
              <a:rPr b="1" lang="en" sz="1700">
                <a:solidFill>
                  <a:srgbClr val="000000"/>
                </a:solidFill>
              </a:rPr>
              <a:t>Urban Planning</a:t>
            </a:r>
            <a:endParaRPr sz="1700">
              <a:solidFill>
                <a:srgbClr val="21212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Recommendations for Q1 and Q2</a:t>
            </a:r>
            <a:endParaRPr/>
          </a:p>
          <a:p>
            <a:pPr indent="0" lvl="0" marL="0" rtl="0" algn="l">
              <a:spcBef>
                <a:spcPts val="0"/>
              </a:spcBef>
              <a:spcAft>
                <a:spcPts val="0"/>
              </a:spcAft>
              <a:buNone/>
            </a:pPr>
            <a:r>
              <a:t/>
            </a:r>
            <a:endParaRPr/>
          </a:p>
        </p:txBody>
      </p:sp>
      <p:sp>
        <p:nvSpPr>
          <p:cNvPr id="113" name="Google Shape;113;p21"/>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rgbClr val="212121"/>
              </a:buClr>
              <a:buSzPts val="1800"/>
              <a:buChar char="-"/>
            </a:pPr>
            <a:r>
              <a:rPr b="1" lang="en">
                <a:solidFill>
                  <a:srgbClr val="212121"/>
                </a:solidFill>
              </a:rPr>
              <a:t>Targeted responses</a:t>
            </a:r>
            <a:endParaRPr b="1">
              <a:solidFill>
                <a:srgbClr val="212121"/>
              </a:solidFill>
            </a:endParaRPr>
          </a:p>
          <a:p>
            <a:pPr indent="-336550" lvl="1" marL="914400" rtl="0" algn="l">
              <a:lnSpc>
                <a:spcPct val="115000"/>
              </a:lnSpc>
              <a:spcBef>
                <a:spcPts val="0"/>
              </a:spcBef>
              <a:spcAft>
                <a:spcPts val="0"/>
              </a:spcAft>
              <a:buClr>
                <a:srgbClr val="212121"/>
              </a:buClr>
              <a:buSzPts val="1700"/>
              <a:buChar char="-"/>
            </a:pPr>
            <a:r>
              <a:rPr lang="en" sz="1700">
                <a:solidFill>
                  <a:srgbClr val="212121"/>
                </a:solidFill>
              </a:rPr>
              <a:t>Dogs: leash laws and waste disposal</a:t>
            </a:r>
            <a:endParaRPr sz="1700">
              <a:solidFill>
                <a:srgbClr val="212121"/>
              </a:solidFill>
            </a:endParaRPr>
          </a:p>
          <a:p>
            <a:pPr indent="-336550" lvl="1" marL="914400" rtl="0" algn="l">
              <a:lnSpc>
                <a:spcPct val="115000"/>
              </a:lnSpc>
              <a:spcBef>
                <a:spcPts val="0"/>
              </a:spcBef>
              <a:spcAft>
                <a:spcPts val="0"/>
              </a:spcAft>
              <a:buClr>
                <a:srgbClr val="212121"/>
              </a:buClr>
              <a:buSzPts val="1700"/>
              <a:buChar char="-"/>
            </a:pPr>
            <a:r>
              <a:rPr lang="en" sz="1700">
                <a:solidFill>
                  <a:srgbClr val="212121"/>
                </a:solidFill>
              </a:rPr>
              <a:t>Bedbugs: pest control initiatives, guidelines for landlords and homeowners to combat infestations</a:t>
            </a:r>
            <a:endParaRPr sz="1700">
              <a:solidFill>
                <a:srgbClr val="212121"/>
              </a:solidFill>
            </a:endParaRPr>
          </a:p>
          <a:p>
            <a:pPr indent="-342900" lvl="0" marL="457200" rtl="0" algn="l">
              <a:lnSpc>
                <a:spcPct val="115000"/>
              </a:lnSpc>
              <a:spcBef>
                <a:spcPts val="0"/>
              </a:spcBef>
              <a:spcAft>
                <a:spcPts val="0"/>
              </a:spcAft>
              <a:buClr>
                <a:srgbClr val="212121"/>
              </a:buClr>
              <a:buSzPts val="1800"/>
              <a:buChar char="-"/>
            </a:pPr>
            <a:r>
              <a:rPr b="1" lang="en">
                <a:solidFill>
                  <a:srgbClr val="212121"/>
                </a:solidFill>
              </a:rPr>
              <a:t>Resource planning</a:t>
            </a:r>
            <a:endParaRPr b="1">
              <a:solidFill>
                <a:srgbClr val="212121"/>
              </a:solidFill>
            </a:endParaRPr>
          </a:p>
          <a:p>
            <a:pPr indent="-336550" lvl="1" marL="914400" rtl="0" algn="l">
              <a:lnSpc>
                <a:spcPct val="115000"/>
              </a:lnSpc>
              <a:spcBef>
                <a:spcPts val="0"/>
              </a:spcBef>
              <a:spcAft>
                <a:spcPts val="0"/>
              </a:spcAft>
              <a:buClr>
                <a:srgbClr val="212121"/>
              </a:buClr>
              <a:buSzPts val="1700"/>
              <a:buChar char="-"/>
            </a:pPr>
            <a:r>
              <a:rPr lang="en" sz="1700">
                <a:solidFill>
                  <a:srgbClr val="212121"/>
                </a:solidFill>
              </a:rPr>
              <a:t>Consistent rise indicates the need for more resources dedicated to animal control and public health</a:t>
            </a:r>
            <a:endParaRPr sz="1700">
              <a:solidFill>
                <a:srgbClr val="212121"/>
              </a:solidFill>
            </a:endParaRPr>
          </a:p>
          <a:p>
            <a:pPr indent="-336550" lvl="1" marL="914400" rtl="0" algn="l">
              <a:lnSpc>
                <a:spcPct val="115000"/>
              </a:lnSpc>
              <a:spcBef>
                <a:spcPts val="0"/>
              </a:spcBef>
              <a:spcAft>
                <a:spcPts val="0"/>
              </a:spcAft>
              <a:buClr>
                <a:srgbClr val="212121"/>
              </a:buClr>
              <a:buSzPts val="1700"/>
              <a:buChar char="-"/>
            </a:pPr>
            <a:r>
              <a:rPr lang="en" sz="1700">
                <a:solidFill>
                  <a:srgbClr val="212121"/>
                </a:solidFill>
              </a:rPr>
              <a:t>Develop long-term strategies to address the root causes</a:t>
            </a:r>
            <a:endParaRPr b="1" sz="1700">
              <a:solidFill>
                <a:srgbClr val="21212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